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256" r:id="rId2"/>
    <p:sldId id="374" r:id="rId3"/>
    <p:sldId id="258" r:id="rId4"/>
    <p:sldId id="257" r:id="rId5"/>
    <p:sldId id="350" r:id="rId6"/>
    <p:sldId id="260" r:id="rId7"/>
    <p:sldId id="348" r:id="rId8"/>
    <p:sldId id="384" r:id="rId9"/>
    <p:sldId id="262" r:id="rId10"/>
    <p:sldId id="287" r:id="rId11"/>
    <p:sldId id="394" r:id="rId12"/>
    <p:sldId id="395" r:id="rId13"/>
    <p:sldId id="293" r:id="rId14"/>
    <p:sldId id="294" r:id="rId15"/>
    <p:sldId id="358" r:id="rId16"/>
    <p:sldId id="359" r:id="rId17"/>
    <p:sldId id="360" r:id="rId18"/>
    <p:sldId id="366" r:id="rId19"/>
    <p:sldId id="367" r:id="rId20"/>
    <p:sldId id="365" r:id="rId21"/>
    <p:sldId id="363" r:id="rId22"/>
    <p:sldId id="362" r:id="rId23"/>
    <p:sldId id="364" r:id="rId24"/>
    <p:sldId id="396" r:id="rId25"/>
    <p:sldId id="268" r:id="rId26"/>
    <p:sldId id="269" r:id="rId27"/>
    <p:sldId id="296" r:id="rId28"/>
    <p:sldId id="356" r:id="rId29"/>
    <p:sldId id="357" r:id="rId30"/>
    <p:sldId id="354" r:id="rId31"/>
    <p:sldId id="270" r:id="rId32"/>
    <p:sldId id="297" r:id="rId33"/>
    <p:sldId id="351" r:id="rId34"/>
    <p:sldId id="352" r:id="rId35"/>
    <p:sldId id="353" r:id="rId36"/>
    <p:sldId id="298" r:id="rId37"/>
    <p:sldId id="373" r:id="rId38"/>
    <p:sldId id="273" r:id="rId39"/>
    <p:sldId id="385" r:id="rId40"/>
    <p:sldId id="386" r:id="rId41"/>
    <p:sldId id="388" r:id="rId42"/>
    <p:sldId id="397" r:id="rId43"/>
    <p:sldId id="387" r:id="rId44"/>
    <p:sldId id="272" r:id="rId45"/>
    <p:sldId id="389" r:id="rId46"/>
    <p:sldId id="274" r:id="rId47"/>
    <p:sldId id="390" r:id="rId48"/>
    <p:sldId id="275" r:id="rId49"/>
    <p:sldId id="299" r:id="rId50"/>
    <p:sldId id="393" r:id="rId51"/>
    <p:sldId id="391" r:id="rId52"/>
    <p:sldId id="392" r:id="rId53"/>
    <p:sldId id="283" r:id="rId54"/>
    <p:sldId id="317" r:id="rId55"/>
    <p:sldId id="318" r:id="rId56"/>
    <p:sldId id="375" r:id="rId57"/>
    <p:sldId id="319" r:id="rId58"/>
    <p:sldId id="320" r:id="rId59"/>
    <p:sldId id="368" r:id="rId60"/>
    <p:sldId id="321" r:id="rId61"/>
    <p:sldId id="376" r:id="rId62"/>
    <p:sldId id="322" r:id="rId63"/>
    <p:sldId id="398" r:id="rId64"/>
    <p:sldId id="380" r:id="rId65"/>
    <p:sldId id="324" r:id="rId66"/>
    <p:sldId id="325" r:id="rId67"/>
    <p:sldId id="378" r:id="rId68"/>
    <p:sldId id="379" r:id="rId69"/>
    <p:sldId id="326" r:id="rId70"/>
    <p:sldId id="377" r:id="rId71"/>
    <p:sldId id="327" r:id="rId72"/>
    <p:sldId id="328" r:id="rId73"/>
    <p:sldId id="331" r:id="rId74"/>
    <p:sldId id="370" r:id="rId75"/>
    <p:sldId id="332" r:id="rId76"/>
    <p:sldId id="333" r:id="rId77"/>
    <p:sldId id="337" r:id="rId78"/>
    <p:sldId id="338" r:id="rId79"/>
    <p:sldId id="339" r:id="rId80"/>
    <p:sldId id="340" r:id="rId81"/>
    <p:sldId id="341" r:id="rId82"/>
    <p:sldId id="342" r:id="rId83"/>
    <p:sldId id="371" r:id="rId84"/>
    <p:sldId id="372" r:id="rId85"/>
  </p:sldIdLst>
  <p:sldSz cx="9144000" cy="6858000" type="letter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8" d="100"/>
          <a:sy n="48" d="100"/>
        </p:scale>
        <p:origin x="31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BDDF-91BF-F145-8BF1-148F5CCDB6B3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A5CB-7C8C-8540-84BA-C3EEE3CE14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42F9-DEB2-914A-9458-D4CCD46BDC9F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E4F8-60C9-BF4F-90EA-DE4A714BD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DABD1-7C35-3A46-AD4A-C94BBED417A4}" type="slidenum">
              <a:rPr lang="en-US"/>
              <a:pPr/>
              <a:t>18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6F643-34AC-9C42-BCBE-D7D513F06F34}" type="slidenum">
              <a:rPr lang="en-US"/>
              <a:pPr/>
              <a:t>67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8A235-D88F-A543-9A3A-DB0ED05E6150}" type="slidenum">
              <a:rPr lang="en-US"/>
              <a:pPr/>
              <a:t>68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9543-8878-8547-A6F1-0FAEE76C781B}" type="slidenum">
              <a:rPr lang="en-US"/>
              <a:pPr/>
              <a:t>69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40BFC-BE12-4749-8555-F720160A2792}" type="slidenum">
              <a:rPr lang="en-US"/>
              <a:pPr/>
              <a:t>71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05DFE-7233-9344-8A1A-EA24EF24A317}" type="slidenum">
              <a:rPr lang="en-US"/>
              <a:pPr/>
              <a:t>72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A238-9620-F344-8123-629B084C9E90}" type="slidenum">
              <a:rPr lang="en-US"/>
              <a:pPr/>
              <a:t>73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0F19-941E-FD44-975A-E433F747DD2B}" type="slidenum">
              <a:rPr lang="en-US"/>
              <a:pPr/>
              <a:t>75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CCF7F-6359-B647-B44F-CE14A7B1B5F5}" type="slidenum">
              <a:rPr lang="en-US"/>
              <a:pPr/>
              <a:t>76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22820-D695-874B-84DE-BF1E90BA1489}" type="slidenum">
              <a:rPr lang="en-US"/>
              <a:pPr/>
              <a:t>77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0A886-15DA-054E-B6AB-CC430E609CA9}" type="slidenum">
              <a:rPr lang="en-US"/>
              <a:pPr/>
              <a:t>78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02BA9-ED06-C842-BDBD-DD3D2D6E526A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E857F-8641-4C49-AEE9-589AE9973437}" type="slidenum">
              <a:rPr lang="en-US"/>
              <a:pPr/>
              <a:t>79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9FEF5-15D3-FD4E-B850-85FB3F6AD52C}" type="slidenum">
              <a:rPr lang="en-US"/>
              <a:pPr/>
              <a:t>80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F18D0-1061-1444-82F1-6F94AF03BD43}" type="slidenum">
              <a:rPr lang="en-US"/>
              <a:pPr/>
              <a:t>81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9ED6A-0D45-8C4E-8651-820223C10411}" type="slidenum">
              <a:rPr lang="en-US"/>
              <a:pPr/>
              <a:t>82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89A19-82FF-434B-8E0F-5DF2F27E8FD6}" type="slidenum">
              <a:rPr lang="en-US"/>
              <a:pPr/>
              <a:t>21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FC03-FACF-ED4D-B13C-818E9A3229E6}" type="slidenum">
              <a:rPr lang="en-US"/>
              <a:pPr/>
              <a:t>22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84961-3D13-6B46-9CB1-BBADC62080AF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B97CB-A13C-4B4B-A7BB-89CE546B599A}" type="slidenum">
              <a:rPr lang="en-US"/>
              <a:pPr/>
              <a:t>54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E5DB8-6BFD-E847-8966-5B79302341CE}" type="slidenum">
              <a:rPr lang="en-US"/>
              <a:pPr/>
              <a:t>55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8E050-CCEC-6F44-BF7F-A221E18D8D93}" type="slidenum">
              <a:rPr lang="en-US"/>
              <a:pPr/>
              <a:t>65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 lIns="92075" tIns="46038" rIns="92075" bIns="46038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5D66F-6C30-F740-BD1C-4A91994C7F06}" type="slidenum">
              <a:rPr lang="en-US"/>
              <a:pPr/>
              <a:t>66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4"/>
          </a:xfrm>
        </p:spPr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2" cy="36512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3"/>
            <a:ext cx="533400" cy="244476"/>
          </a:xfrm>
        </p:spPr>
        <p:txBody>
          <a:bodyPr/>
          <a:lstStyle/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193670-D06C-324C-8A9F-A5A02267BE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6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824" tIns="203765" rIns="152824" bIns="101882"/>
          <a:lstStyle>
            <a:lvl1pPr marL="0" indent="0">
              <a:spcAft>
                <a:spcPts val="1114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1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4"/>
          </a:xfrm>
        </p:spPr>
        <p:txBody>
          <a:bodyPr rtlCol="0"/>
          <a:lstStyle/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3100"/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4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9266C469-A34C-A842-919D-F882E7647C3B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2" cy="365124"/>
          </a:xfrm>
          <a:prstGeom prst="rect">
            <a:avLst/>
          </a:prstGeom>
        </p:spPr>
        <p:txBody>
          <a:bodyPr vert="horz" lIns="101882" tIns="50941" rIns="101882" bIns="50941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2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lIns="101882" tIns="50941" rIns="101882" bIns="50941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2FA394E3-E450-1440-9BD5-A51233B31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6589" indent="-356589" algn="l" rtl="0" eaLnBrk="1" latinLnBrk="0" hangingPunct="1">
        <a:spcBef>
          <a:spcPts val="780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ts val="613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54706" algn="l" rtl="0" eaLnBrk="1" latinLnBrk="0" hangingPunct="1">
        <a:spcBef>
          <a:spcPts val="557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indent="-254706" algn="l" rtl="0" eaLnBrk="1" latinLnBrk="0" hangingPunct="1">
        <a:spcBef>
          <a:spcPts val="446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indent="-254706" algn="l" rtl="0" eaLnBrk="1" latinLnBrk="0" hangingPunct="1">
        <a:spcBef>
          <a:spcPts val="446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43296" indent="-25470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8944" indent="-25470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54591" indent="-25470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60238" indent="-25470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lindsaywolfson\Desktop\01%20Fundamentals%20of%20Chemistry%20Video%20Clips\Precipitate%20RXN%201.mp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lindsaywolfson\Desktop\01%20Fundamentals%20of%20Chemistry%20Video%20Clips\Whoosh%20Bottle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lindsaywolfson\Desktop\01%20Fundamentals%20of%20Chemistry%20Video%20Clips\Elephant%20Toothpaste%201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7sSuhQ1_2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lindsaywolfson\Desktop\01%20Fundamentals%20of%20Chemistry%20Video%20Clips\The%20Big%20Bang%20Theory%20Scientific%20Method%20Clip%20Season%206%20Episode%205.mp4" TargetMode="Externa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MhMsLn9B0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lindsaywolfson\Desktop\01%20Fundamentals%20of%20Chemistry%20Video%20Clips\Scientific%20Method%20Monty%20Python.mp4" TargetMode="Externa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Fundamentals of Chemistry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AP Chemistry</a:t>
            </a:r>
          </a:p>
          <a:p>
            <a:r>
              <a:rPr lang="en-US" dirty="0"/>
              <a:t>Unit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A.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Anything that takes up space and has mass</a:t>
            </a:r>
          </a:p>
          <a:p>
            <a:pPr lvl="1"/>
            <a:r>
              <a:rPr lang="en-US" u="sng" dirty="0"/>
              <a:t>Mass:</a:t>
            </a:r>
          </a:p>
          <a:p>
            <a:pPr marL="407530" lvl="1" indent="0">
              <a:buNone/>
            </a:pPr>
            <a:endParaRPr lang="en-US" u="sng" dirty="0"/>
          </a:p>
          <a:p>
            <a:pPr marL="407530" lvl="1" indent="0">
              <a:buNone/>
            </a:pPr>
            <a:endParaRPr lang="en-US" dirty="0"/>
          </a:p>
          <a:p>
            <a:pPr lvl="1"/>
            <a:r>
              <a:rPr lang="en-US" u="sng" dirty="0"/>
              <a:t>Weight: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66625-AB4F-438C-838B-E2ACCA4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States of Matter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71ACF1-C956-4ECA-97E7-620ADF89E3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  <a:p>
            <a:endParaRPr lang="en-US" dirty="0"/>
          </a:p>
          <a:p>
            <a:r>
              <a:rPr lang="en-US" dirty="0"/>
              <a:t>Liquid </a:t>
            </a:r>
          </a:p>
          <a:p>
            <a:endParaRPr lang="en-US" dirty="0"/>
          </a:p>
          <a:p>
            <a:r>
              <a:rPr lang="en-US" dirty="0"/>
              <a:t>Gas</a:t>
            </a:r>
          </a:p>
          <a:p>
            <a:endParaRPr lang="en-US" dirty="0"/>
          </a:p>
          <a:p>
            <a:r>
              <a:rPr lang="en-US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6152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_01"/>
          <p:cNvPicPr>
            <a:picLocks noGrp="1"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612649" y="1600200"/>
            <a:ext cx="74818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6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Classification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ATOMS --Smallest part of matter that maintains its chemical identity</a:t>
            </a:r>
          </a:p>
        </p:txBody>
      </p:sp>
      <p:pic>
        <p:nvPicPr>
          <p:cNvPr id="4" name="Picture 3" descr="01_05"/>
          <p:cNvPicPr>
            <a:picLocks noGrp="1" noChangeAspect="1" noChangeArrowheads="1"/>
          </p:cNvPicPr>
          <p:nvPr/>
        </p:nvPicPr>
        <p:blipFill>
          <a:blip r:embed="rId2"/>
          <a:srcRect b="8513"/>
          <a:stretch>
            <a:fillRect/>
          </a:stretch>
        </p:blipFill>
        <p:spPr bwMode="auto">
          <a:xfrm>
            <a:off x="612648" y="3528142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Pure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Elements can’t be separated</a:t>
            </a:r>
          </a:p>
          <a:p>
            <a:pPr lvl="1"/>
            <a:r>
              <a:rPr lang="en-US" dirty="0"/>
              <a:t>Smallest part is an atom</a:t>
            </a:r>
          </a:p>
          <a:p>
            <a:pPr lvl="1"/>
            <a:r>
              <a:rPr lang="en-US" u="sng" dirty="0" err="1"/>
              <a:t>Diatomics</a:t>
            </a:r>
            <a:r>
              <a:rPr lang="en-US" u="sng" dirty="0"/>
              <a:t>: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can be separated only by chemical reactions</a:t>
            </a:r>
          </a:p>
          <a:p>
            <a:pPr lvl="1"/>
            <a:r>
              <a:rPr lang="en-US" dirty="0"/>
              <a:t>Smallest part is a molecule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Elements			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Compounds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Mixtures: </a:t>
            </a:r>
            <a:r>
              <a:rPr lang="en-US" sz="2500" dirty="0"/>
              <a:t>Physical Blend of Pure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Blood</a:t>
            </a:r>
          </a:p>
          <a:p>
            <a:pPr lvl="1"/>
            <a:r>
              <a:rPr lang="en-US" dirty="0"/>
              <a:t>Soil</a:t>
            </a:r>
          </a:p>
          <a:p>
            <a:pPr lvl="1"/>
            <a:r>
              <a:rPr lang="en-US" dirty="0"/>
              <a:t>Salad</a:t>
            </a:r>
          </a:p>
          <a:p>
            <a:pPr lvl="1"/>
            <a:r>
              <a:rPr lang="en-US" dirty="0"/>
              <a:t>Granite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Air</a:t>
            </a:r>
          </a:p>
          <a:p>
            <a:pPr lvl="1"/>
            <a:r>
              <a:rPr lang="en-US" dirty="0"/>
              <a:t>Brass</a:t>
            </a:r>
          </a:p>
          <a:p>
            <a:pPr lvl="1"/>
            <a:r>
              <a:rPr lang="en-US" dirty="0"/>
              <a:t>Tea</a:t>
            </a:r>
          </a:p>
          <a:p>
            <a:pPr lvl="1"/>
            <a:r>
              <a:rPr lang="en-US" dirty="0"/>
              <a:t>Motor Oil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Heterogeneous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Homogeneous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Homogeneous Mixtures</a:t>
            </a:r>
          </a:p>
          <a:p>
            <a:r>
              <a:rPr lang="en-US" dirty="0"/>
              <a:t>Keep all properties of components</a:t>
            </a:r>
          </a:p>
          <a:p>
            <a:r>
              <a:rPr lang="en-US" dirty="0"/>
              <a:t>Can be separated by physical means</a:t>
            </a:r>
          </a:p>
          <a:p>
            <a:r>
              <a:rPr lang="en-US" dirty="0"/>
              <a:t>Concentration often represented in MOLARITY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6" y="228600"/>
            <a:ext cx="8153400" cy="990600"/>
          </a:xfrm>
        </p:spPr>
        <p:txBody>
          <a:bodyPr/>
          <a:lstStyle/>
          <a:p>
            <a:r>
              <a:rPr lang="en-US" dirty="0"/>
              <a:t>3. Flow Chart</a:t>
            </a:r>
          </a:p>
        </p:txBody>
      </p:sp>
      <p:pic>
        <p:nvPicPr>
          <p:cNvPr id="4" name="Picture 3" descr="Compound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564" y="1089991"/>
            <a:ext cx="6339436" cy="58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3. Compound or Mixture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990600" y="1600202"/>
            <a:ext cx="2464260" cy="65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>
                <a:latin typeface="Arial" pitchFamily="-1" charset="0"/>
              </a:rPr>
              <a:t>Compound</a:t>
            </a:r>
            <a:endParaRPr lang="en-US" dirty="0">
              <a:latin typeface="Arial" pitchFamily="-1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867402" y="1600202"/>
            <a:ext cx="1719239" cy="65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>
                <a:latin typeface="Arial" pitchFamily="-1" charset="0"/>
              </a:rPr>
              <a:t>Mixture</a:t>
            </a:r>
            <a:endParaRPr lang="en-US" dirty="0">
              <a:latin typeface="Arial" pitchFamily="-1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1" y="2362204"/>
            <a:ext cx="4146550" cy="400049"/>
            <a:chOff x="432" y="1488"/>
            <a:chExt cx="2612" cy="252"/>
          </a:xfrm>
        </p:grpSpPr>
        <p:sp>
          <p:nvSpPr>
            <p:cNvPr id="100368" name="Text Box 6"/>
            <p:cNvSpPr txBox="1">
              <a:spLocks noChangeArrowheads="1"/>
            </p:cNvSpPr>
            <p:nvPr/>
          </p:nvSpPr>
          <p:spPr bwMode="auto">
            <a:xfrm>
              <a:off x="432" y="1488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  <p:sp>
          <p:nvSpPr>
            <p:cNvPr id="100369" name="Text Box 7"/>
            <p:cNvSpPr txBox="1">
              <a:spLocks noChangeArrowheads="1"/>
            </p:cNvSpPr>
            <p:nvPr/>
          </p:nvSpPr>
          <p:spPr bwMode="auto">
            <a:xfrm>
              <a:off x="2928" y="1488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1" y="3657604"/>
            <a:ext cx="4146550" cy="400049"/>
            <a:chOff x="432" y="2304"/>
            <a:chExt cx="2612" cy="252"/>
          </a:xfrm>
        </p:grpSpPr>
        <p:sp>
          <p:nvSpPr>
            <p:cNvPr id="100366" name="Text Box 9"/>
            <p:cNvSpPr txBox="1">
              <a:spLocks noChangeArrowheads="1"/>
            </p:cNvSpPr>
            <p:nvPr/>
          </p:nvSpPr>
          <p:spPr bwMode="auto">
            <a:xfrm>
              <a:off x="432" y="2304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  <p:sp>
          <p:nvSpPr>
            <p:cNvPr id="100367" name="Text Box 10"/>
            <p:cNvSpPr txBox="1">
              <a:spLocks noChangeArrowheads="1"/>
            </p:cNvSpPr>
            <p:nvPr/>
          </p:nvSpPr>
          <p:spPr bwMode="auto">
            <a:xfrm>
              <a:off x="2928" y="2304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5801" y="4952999"/>
            <a:ext cx="4146550" cy="400049"/>
            <a:chOff x="432" y="3120"/>
            <a:chExt cx="2612" cy="252"/>
          </a:xfrm>
        </p:grpSpPr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432" y="3120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2928" y="3120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dirty="0">
                <a:latin typeface="Arial" pitchFamily="-1" charset="0"/>
              </a:endParaRPr>
            </a:p>
          </p:txBody>
        </p:sp>
      </p:grpSp>
      <p:sp>
        <p:nvSpPr>
          <p:cNvPr id="100360" name="Line 14"/>
          <p:cNvSpPr>
            <a:spLocks noChangeShapeType="1"/>
          </p:cNvSpPr>
          <p:nvPr/>
        </p:nvSpPr>
        <p:spPr bwMode="auto">
          <a:xfrm>
            <a:off x="457200" y="22098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1" name="Line 15"/>
          <p:cNvSpPr>
            <a:spLocks noChangeShapeType="1"/>
          </p:cNvSpPr>
          <p:nvPr/>
        </p:nvSpPr>
        <p:spPr bwMode="auto">
          <a:xfrm>
            <a:off x="4114800" y="1676400"/>
            <a:ext cx="0" cy="457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2" name="Line 16"/>
          <p:cNvSpPr>
            <a:spLocks noChangeShapeType="1"/>
          </p:cNvSpPr>
          <p:nvPr/>
        </p:nvSpPr>
        <p:spPr bwMode="auto">
          <a:xfrm>
            <a:off x="457200" y="35814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3" name="Line 17"/>
          <p:cNvSpPr>
            <a:spLocks noChangeShapeType="1"/>
          </p:cNvSpPr>
          <p:nvPr/>
        </p:nvSpPr>
        <p:spPr bwMode="auto">
          <a:xfrm>
            <a:off x="381000" y="49530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4. Question: What is it?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79216" indent="-679216"/>
            <a:r>
              <a:rPr lang="en-US" sz="3100" dirty="0"/>
              <a:t>Element, Compound or Mixture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Silver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Orange Juice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Ice Tea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Potassium Chloride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Oxygen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Air</a:t>
            </a:r>
          </a:p>
          <a:p>
            <a:pPr marL="679216" indent="-679216">
              <a:buFontTx/>
              <a:buAutoNum type="arabicPeriod"/>
            </a:pPr>
            <a:r>
              <a:rPr lang="en-US" sz="3100" dirty="0"/>
              <a:t>Pine 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Read:  Pages 3-8, 27-31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1: Basic Chemistry Concepts</a:t>
            </a:r>
          </a:p>
        </p:txBody>
      </p:sp>
      <p:pic>
        <p:nvPicPr>
          <p:cNvPr id="5" name="Picture Placeholder 4" descr="PeriodicTableMute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553" b="-3553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D. Separating mixtures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6" y="1201738"/>
            <a:ext cx="7772400" cy="5351462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pic>
        <p:nvPicPr>
          <p:cNvPr id="50179" name="Picture 7" descr="01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9364"/>
          <a:stretch>
            <a:fillRect/>
          </a:stretch>
        </p:blipFill>
        <p:spPr>
          <a:xfrm>
            <a:off x="533401" y="1828800"/>
            <a:ext cx="4324351" cy="3733800"/>
          </a:xfrm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dirty="0"/>
              <a:t>1. Filtration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41148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dirty="0"/>
              <a:t>	In filtration solid substances are separated from liquids and solutions.</a:t>
            </a:r>
          </a:p>
          <a:p>
            <a:pPr>
              <a:buFontTx/>
              <a:buNone/>
            </a:pPr>
            <a:endParaRPr lang="en-US" sz="3100" dirty="0"/>
          </a:p>
          <a:p>
            <a:pPr>
              <a:buNone/>
            </a:pPr>
            <a:r>
              <a:rPr lang="en-US" sz="2800" dirty="0"/>
              <a:t> separate solids from liquids with a barrier</a:t>
            </a:r>
          </a:p>
          <a:p>
            <a:pPr>
              <a:buFontTx/>
              <a:buNone/>
            </a:pPr>
            <a:endParaRPr lang="en-US" sz="3100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pic>
        <p:nvPicPr>
          <p:cNvPr id="49155" name="Picture 10" descr="01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448"/>
          <a:stretch>
            <a:fillRect/>
          </a:stretch>
        </p:blipFill>
        <p:spPr>
          <a:xfrm>
            <a:off x="381000" y="1828801"/>
            <a:ext cx="4441826" cy="3595688"/>
          </a:xfrm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Distillation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100" dirty="0"/>
              <a:t>	Distillation uses differences in the boiling points of substances to separate a homogeneous mixture into its components.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Chromatography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24000"/>
            <a:ext cx="7848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dirty="0"/>
              <a:t>	This technique separates substances on the basis of differences in solubility in a solvent.</a:t>
            </a:r>
          </a:p>
        </p:txBody>
      </p:sp>
      <p:pic>
        <p:nvPicPr>
          <p:cNvPr id="51205" name="Picture 7" descr="01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1528"/>
          <a:stretch>
            <a:fillRect/>
          </a:stretch>
        </p:blipFill>
        <p:spPr>
          <a:xfrm>
            <a:off x="990600" y="2971801"/>
            <a:ext cx="7086600" cy="2887663"/>
          </a:xfr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9E83-A549-4529-B8EC-A4A3DF77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Electrolysis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9F42-CB9E-4C30-A211-AB4BD7BEAC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Properties of Matter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Properties</a:t>
            </a:r>
          </a:p>
          <a:p>
            <a:pPr marL="40753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Color, solubility, odor, </a:t>
            </a:r>
            <a:r>
              <a:rPr lang="en-US" dirty="0" err="1"/>
              <a:t>hardeness</a:t>
            </a:r>
            <a:r>
              <a:rPr lang="en-US" dirty="0"/>
              <a:t>, density, melting point, boiling point, size, shape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Properties</a:t>
            </a:r>
          </a:p>
          <a:p>
            <a:pPr marL="40753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Flammability, ability to react with acid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Intensive	</a:t>
            </a:r>
          </a:p>
          <a:p>
            <a:pPr lvl="1"/>
            <a:r>
              <a:rPr lang="en-US" dirty="0"/>
              <a:t>Independent of the amount of substance present</a:t>
            </a:r>
          </a:p>
          <a:p>
            <a:pPr lvl="1"/>
            <a:r>
              <a:rPr lang="en-US" dirty="0"/>
              <a:t>Density, boiling point, color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Extensive</a:t>
            </a:r>
          </a:p>
          <a:p>
            <a:pPr lvl="1"/>
            <a:r>
              <a:rPr lang="en-US" dirty="0"/>
              <a:t>Dependent on the amount of substance present</a:t>
            </a:r>
          </a:p>
          <a:p>
            <a:pPr lvl="1"/>
            <a:r>
              <a:rPr lang="en-US" dirty="0"/>
              <a:t>Mass, volume, energy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Law of Constant Composition (Definite Proportions)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Elemental composition of a pure compound is always the same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Ex. Water is always H</a:t>
            </a:r>
            <a:r>
              <a:rPr lang="en-US" baseline="-25000" dirty="0"/>
              <a:t>2</a:t>
            </a:r>
            <a:r>
              <a:rPr lang="en-US" dirty="0"/>
              <a:t>O; 88.8% O, 11.2% H; regardless of the method used to produce it, or where it comes from.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Law of Conservation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total mass remains constant during a chemical reaction.​</a:t>
            </a:r>
          </a:p>
          <a:p>
            <a:r>
              <a:rPr lang="en-US" dirty="0"/>
              <a:t>Mass Reactant = Mass Product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The Study of Chemistry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Changes in Matter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Types of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0200" y="1589567"/>
            <a:ext cx="3886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Physical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Changes of state, temperature, volume, etc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Boil, Freeze, Melt, Condense, Break, Split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Combustion, Oxidation, Decomposition, etc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Chemical Reaction</a:t>
            </a:r>
          </a:p>
          <a:p>
            <a:pPr lvl="1"/>
            <a:r>
              <a:rPr lang="en-US" dirty="0"/>
              <a:t>One or more substances changes into a new substance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recipitate RXN 1.mp4">
            <a:hlinkClick r:id="" action="ppaction://media"/>
          </p:cNvPr>
          <p:cNvPicPr>
            <a:picLocks noGrp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7475" y="2324100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Whoosh Bottle.mp4">
            <a:hlinkClick r:id="" action="ppaction://media"/>
          </p:cNvPr>
          <p:cNvPicPr>
            <a:picLocks noGrp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lephant Toothpaste 1.mp4">
            <a:hlinkClick r:id="" action="ppaction://media"/>
          </p:cNvPr>
          <p:cNvPicPr>
            <a:picLocks noGrp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3740" y="1600200"/>
            <a:ext cx="7991475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Evidence of a Chemical Reaction</a:t>
            </a:r>
          </a:p>
          <a:p>
            <a:pPr lvl="1"/>
            <a:r>
              <a:rPr lang="en-US" dirty="0"/>
              <a:t>Color Change</a:t>
            </a:r>
          </a:p>
          <a:p>
            <a:pPr lvl="1"/>
            <a:r>
              <a:rPr lang="en-US" dirty="0"/>
              <a:t>Energy absorbed or released</a:t>
            </a:r>
          </a:p>
          <a:p>
            <a:pPr lvl="1"/>
            <a:r>
              <a:rPr lang="en-US" dirty="0"/>
              <a:t>Gas or solid produced</a:t>
            </a:r>
          </a:p>
          <a:p>
            <a:pPr lvl="1"/>
            <a:r>
              <a:rPr lang="en-US" dirty="0"/>
              <a:t>Odor</a:t>
            </a:r>
          </a:p>
          <a:p>
            <a:pPr lvl="1"/>
            <a:r>
              <a:rPr lang="en-US" dirty="0"/>
              <a:t>Precipitate</a:t>
            </a:r>
          </a:p>
          <a:p>
            <a:pPr lvl="1"/>
            <a:r>
              <a:rPr lang="en-US" dirty="0"/>
              <a:t>Not easily reversed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Read: 8-22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: Basic Chemistry Calculations</a:t>
            </a:r>
          </a:p>
        </p:txBody>
      </p:sp>
      <p:pic>
        <p:nvPicPr>
          <p:cNvPr id="5" name="Picture Placeholder 4" descr="PeriodicTableMute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553" b="-3553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Units of Measurement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F7A5-A539-4CB2-9648-950B7134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Nature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8348-DD49-4B39-A351-A40C108795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Measurement is a quantitative observation consisting of two parts:</a:t>
            </a:r>
          </a:p>
        </p:txBody>
      </p:sp>
    </p:spTree>
    <p:extLst>
      <p:ext uri="{BB962C8B-B14F-4D97-AF65-F5344CB8AC3E}">
        <p14:creationId xmlns:p14="http://schemas.microsoft.com/office/powerpoint/2010/main" val="396778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The Study of Chemistry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Chemistry: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EFF2-7809-4382-B420-EB2179DD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SI Units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1BD825-1302-4BD8-9A5E-1276814BD8F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2976920"/>
              </p:ext>
            </p:extLst>
          </p:nvPr>
        </p:nvGraphicFramePr>
        <p:xfrm>
          <a:off x="612775" y="1600200"/>
          <a:ext cx="81534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425">
                  <a:extLst>
                    <a:ext uri="{9D8B030D-6E8A-4147-A177-3AD203B41FA5}">
                      <a16:colId xmlns:a16="http://schemas.microsoft.com/office/drawing/2014/main" val="2080494731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62013454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98855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Abbreviation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2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5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8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4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8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25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8158-69AE-494B-A39D-DFFF205E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Prefixes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2FF44-D274-4034-BF15-9F30D2D4E9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0903" y="2010005"/>
            <a:ext cx="4657143" cy="3676190"/>
          </a:xfrm>
        </p:spPr>
      </p:pic>
    </p:spTree>
    <p:extLst>
      <p:ext uri="{BB962C8B-B14F-4D97-AF65-F5344CB8AC3E}">
        <p14:creationId xmlns:p14="http://schemas.microsoft.com/office/powerpoint/2010/main" val="3883689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F96D-4EB0-41CC-ABF8-DEC360AB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Conversion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7146-D81D-4531-88C9-F94278A525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Convert 253.15 </a:t>
            </a:r>
            <a:r>
              <a:rPr lang="en-US" dirty="0" err="1"/>
              <a:t>mK</a:t>
            </a:r>
            <a:r>
              <a:rPr lang="en-US" dirty="0"/>
              <a:t> to 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 1.32 km to 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5.0 grams/mL to Kg/L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7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Uncertainty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1254495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Precision and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Measurements are always inexact. Uncertainty always exists in measured qualities</a:t>
            </a:r>
          </a:p>
          <a:p>
            <a:endParaRPr lang="en-US" dirty="0"/>
          </a:p>
          <a:p>
            <a:r>
              <a:rPr lang="en-US" u="sng" dirty="0"/>
              <a:t>Precision: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Accuracy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832D-6C24-43C0-9764-06116748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Types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FA78-3EE3-4FC1-85FA-830730939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Random Error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Systematic Error</a:t>
            </a:r>
          </a:p>
        </p:txBody>
      </p:sp>
    </p:spTree>
    <p:extLst>
      <p:ext uri="{BB962C8B-B14F-4D97-AF65-F5344CB8AC3E}">
        <p14:creationId xmlns:p14="http://schemas.microsoft.com/office/powerpoint/2010/main" val="1297476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Measured quantities are generally reported in such a way that only the last digit is uncertain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answer should ALWAYS be reported with the correct number of sig figs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F25D-51F8-436D-AC67-02FC0633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 Fig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A103-7CC4-49A5-B62C-83A1EDE28D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6413500" cy="3581400"/>
          </a:xfrm>
        </p:spPr>
        <p:txBody>
          <a:bodyPr>
            <a:normAutofit/>
          </a:bodyPr>
          <a:lstStyle/>
          <a:p>
            <a:r>
              <a:rPr lang="en-US" dirty="0"/>
              <a:t>EXACT Numbers: infinite number of sig figs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D000E-E62B-4937-9B91-B73E06294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3100" y="2438400"/>
            <a:ext cx="1663700" cy="3581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03C68-4C96-4FE6-9762-191035962E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4948B-E374-46AA-8022-27B23965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0" y="1752600"/>
            <a:ext cx="1955800" cy="64008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2DE582E-5D4D-4BBF-A681-A7EAFAC6D407}"/>
              </a:ext>
            </a:extLst>
          </p:cNvPr>
          <p:cNvSpPr txBox="1">
            <a:spLocks/>
          </p:cNvSpPr>
          <p:nvPr/>
        </p:nvSpPr>
        <p:spPr>
          <a:xfrm>
            <a:off x="7175500" y="2590800"/>
            <a:ext cx="1663700" cy="3581400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>
            <a:lvl1pPr marL="356589" indent="-356589" algn="l" rtl="0" eaLnBrk="1" latinLnBrk="0" hangingPunct="1">
              <a:spcBef>
                <a:spcPts val="78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3177" indent="-305647" algn="l" rtl="0" eaLnBrk="1" latinLnBrk="0" hangingPunct="1">
              <a:spcBef>
                <a:spcPts val="613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indent="-254706" algn="l" rtl="0" eaLnBrk="1" latinLnBrk="0" hangingPunct="1">
              <a:spcBef>
                <a:spcPts val="557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-254706" algn="l" rtl="0" eaLnBrk="1" latinLnBrk="0" hangingPunct="1">
              <a:spcBef>
                <a:spcPts val="446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-254706" algn="l" rtl="0" eaLnBrk="1" latinLnBrk="0" hangingPunct="1">
              <a:spcBef>
                <a:spcPts val="446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3296" indent="-25470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8944" indent="-25470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4591" indent="-25470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0238" indent="-25470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7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Significant Figures in Mathematical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Multiplication and Division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A.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8"/>
            <a:ext cx="3886200" cy="8277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https://www.youtube.com/watch?v=_7sSuhQ1_24</a:t>
            </a:r>
            <a:endParaRPr lang="en-US" dirty="0"/>
          </a:p>
          <a:p>
            <a:endParaRPr lang="en-US" dirty="0"/>
          </a:p>
        </p:txBody>
      </p:sp>
      <p:pic>
        <p:nvPicPr>
          <p:cNvPr id="5" name="The Big Bang Theory Scientific Method Clip Season 6 Episode 5.mp4">
            <a:hlinkClick r:id="" action="ppaction://media"/>
          </p:cNvPr>
          <p:cNvPicPr>
            <a:picLocks noGrp="1"/>
          </p:cNvPicPr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338" y="2417321"/>
            <a:ext cx="7044567" cy="39625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 Fig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Calculation		Calculator		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27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Significant Figures in Mathematical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Addition and subtraction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3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 Fig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Calculation		Calculator		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49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Units to Solve Problems!!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Dimensional Analysis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A. Dimensional Analysis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635136"/>
            <a:ext cx="8609012" cy="4724400"/>
          </a:xfrm>
          <a:noFill/>
        </p:spPr>
        <p:txBody>
          <a:bodyPr/>
          <a:lstStyle/>
          <a:p>
            <a:r>
              <a:rPr lang="en-US" dirty="0"/>
              <a:t>Use conversion factors to change the units</a:t>
            </a:r>
          </a:p>
          <a:p>
            <a:r>
              <a:rPr lang="en-US" dirty="0"/>
              <a:t>Conversion factors = 1</a:t>
            </a:r>
          </a:p>
          <a:p>
            <a:r>
              <a:rPr lang="en-US" dirty="0"/>
              <a:t>1 foot = 12 inches (equivalence  statement)</a:t>
            </a:r>
          </a:p>
          <a:p>
            <a:r>
              <a:rPr lang="en-US" dirty="0"/>
              <a:t>12 in </a:t>
            </a:r>
            <a:r>
              <a:rPr lang="en-US" sz="4500" baseline="-25000" dirty="0"/>
              <a:t>=</a:t>
            </a:r>
            <a:r>
              <a:rPr lang="en-US" dirty="0"/>
              <a:t>   </a:t>
            </a:r>
            <a:r>
              <a:rPr lang="en-US" sz="4500" baseline="-25000" dirty="0"/>
              <a:t>1</a:t>
            </a:r>
            <a:r>
              <a:rPr lang="en-US" dirty="0"/>
              <a:t>   </a:t>
            </a:r>
            <a:r>
              <a:rPr lang="en-US" sz="4500" baseline="-25000" dirty="0"/>
              <a:t>=    </a:t>
            </a:r>
            <a:r>
              <a:rPr lang="en-US" dirty="0"/>
              <a:t>1 ft. 				                                                                                  1 ft.  	        12 in</a:t>
            </a:r>
          </a:p>
          <a:p>
            <a:r>
              <a:rPr lang="en-US" dirty="0"/>
              <a:t>2 conversion factors</a:t>
            </a:r>
          </a:p>
          <a:p>
            <a:r>
              <a:rPr lang="en-US" dirty="0"/>
              <a:t>multiply by the one that will give you the correct units in your answer.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914400" y="4036732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454400" y="3909732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1540"/>
            <a:ext cx="7696200" cy="4953000"/>
          </a:xfrm>
          <a:noFill/>
        </p:spPr>
        <p:txBody>
          <a:bodyPr/>
          <a:lstStyle/>
          <a:p>
            <a:r>
              <a:rPr lang="en-US" dirty="0"/>
              <a:t>11 yards = 2 rod	40 rods = 1 furlong</a:t>
            </a:r>
          </a:p>
          <a:p>
            <a:r>
              <a:rPr lang="en-US" dirty="0"/>
              <a:t>8 furlongs = 1 mile</a:t>
            </a:r>
          </a:p>
          <a:p>
            <a:r>
              <a:rPr lang="en-US" dirty="0"/>
              <a:t>The Kentucky Derby race is 1.25 miles. How long is the race in rods, furlongs, meters, and kilometers?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11 yards = 2 rod		40 rods = 1 furlong</a:t>
            </a:r>
          </a:p>
          <a:p>
            <a:r>
              <a:rPr lang="en-US" dirty="0"/>
              <a:t>8 furlongs = 1 mile</a:t>
            </a:r>
          </a:p>
          <a:p>
            <a:r>
              <a:rPr lang="en-US" dirty="0"/>
              <a:t>A marathon race is 26 miles, 385 yards. What is this distance in rods and kilometers?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to a Power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m</a:t>
            </a:r>
            <a:r>
              <a:rPr lang="en-US" sz="4500" baseline="30000" dirty="0"/>
              <a:t>3 </a:t>
            </a:r>
            <a:r>
              <a:rPr lang="en-US" dirty="0"/>
              <a:t>is 1500 cm</a:t>
            </a:r>
            <a:r>
              <a:rPr lang="en-US" sz="4500" baseline="30000" dirty="0"/>
              <a:t>3</a:t>
            </a:r>
            <a:r>
              <a:rPr lang="en-US" dirty="0"/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to a Power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cm</a:t>
            </a:r>
            <a:r>
              <a:rPr lang="en-US" baseline="30000" dirty="0"/>
              <a:t>2</a:t>
            </a:r>
            <a:r>
              <a:rPr lang="en-US" dirty="0"/>
              <a:t> is 15 m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36 cm</a:t>
            </a:r>
            <a:r>
              <a:rPr lang="en-US" baseline="30000" dirty="0"/>
              <a:t>3</a:t>
            </a:r>
            <a:r>
              <a:rPr lang="en-US" dirty="0"/>
              <a:t> is how many mm</a:t>
            </a:r>
            <a:r>
              <a:rPr lang="en-US" baseline="30000" dirty="0"/>
              <a:t>3</a:t>
            </a:r>
            <a:r>
              <a:rPr lang="en-US" dirty="0"/>
              <a:t>?</a:t>
            </a: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Two or More Conversion Factors​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times more than one conversion is necessary.  Simply place them one after the other to get the units to cancel properly.​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Multiply number on the top and divide by every number on the bottom.  ​</a:t>
            </a:r>
          </a:p>
          <a:p>
            <a:endParaRPr lang="en-US" dirty="0"/>
          </a:p>
          <a:p>
            <a:r>
              <a:rPr lang="en-US" dirty="0"/>
              <a:t>See Examples :1.7-10 on page 20-22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A way of solving problems</a:t>
            </a:r>
          </a:p>
          <a:p>
            <a:r>
              <a:rPr lang="en-US" dirty="0"/>
              <a:t>1. Make Observations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Formulate Hypothesis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Perform Experiments</a:t>
            </a:r>
          </a:p>
          <a:p>
            <a:pPr lvl="2"/>
            <a:r>
              <a:rPr lang="en-US" u="sng" dirty="0"/>
              <a:t>Data:</a:t>
            </a:r>
          </a:p>
          <a:p>
            <a:pPr lvl="3"/>
            <a:r>
              <a:rPr lang="en-US" dirty="0"/>
              <a:t>Qualitative</a:t>
            </a:r>
          </a:p>
          <a:p>
            <a:pPr marL="1273531" lvl="3" indent="0">
              <a:buNone/>
            </a:pPr>
            <a:endParaRPr lang="en-US" dirty="0"/>
          </a:p>
          <a:p>
            <a:pPr lvl="3"/>
            <a:r>
              <a:rPr lang="en-US" dirty="0"/>
              <a:t>Quantitative</a:t>
            </a:r>
          </a:p>
          <a:p>
            <a:endParaRPr lang="en-US" u="sng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units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48" y="1814513"/>
            <a:ext cx="8077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speed limit is 65 mi/hr. What is this in </a:t>
            </a:r>
            <a:r>
              <a:rPr lang="en-US" dirty="0" err="1"/>
              <a:t>m/s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mile = 1760 </a:t>
            </a:r>
            <a:r>
              <a:rPr lang="en-US" dirty="0" err="1"/>
              <a:t>yds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1 meter = 1.094 </a:t>
            </a:r>
            <a:r>
              <a:rPr lang="en-US" dirty="0" err="1"/>
              <a:t>yds</a:t>
            </a:r>
            <a:endParaRPr lang="en-US" dirty="0"/>
          </a:p>
          <a:p>
            <a:pPr>
              <a:lnSpc>
                <a:spcPct val="90000"/>
              </a:lnSpc>
              <a:buFont typeface="Monotype Sorts" pitchFamily="-1" charset="2"/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units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 has a density of 11.4 g/cm</a:t>
            </a:r>
            <a:r>
              <a:rPr lang="en-US" baseline="30000"/>
              <a:t>3</a:t>
            </a:r>
            <a:r>
              <a:rPr lang="en-US"/>
              <a:t>. What is this in pounds per quart?</a:t>
            </a:r>
          </a:p>
          <a:p>
            <a:pPr lvl="1"/>
            <a:r>
              <a:rPr lang="en-US"/>
              <a:t>454 g = 1 lb</a:t>
            </a:r>
          </a:p>
          <a:p>
            <a:pPr lvl="1"/>
            <a:r>
              <a:rPr lang="en-US"/>
              <a:t>1 L = 1.094 qt</a:t>
            </a:r>
          </a:p>
        </p:txBody>
      </p: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Read:  Pages 22-27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3: Derived Units</a:t>
            </a:r>
          </a:p>
        </p:txBody>
      </p:sp>
      <p:pic>
        <p:nvPicPr>
          <p:cNvPr id="5" name="Picture Placeholder 4" descr="PeriodicTableMute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553" b="-3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3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VIII. Density, Temperature and Volume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 dirty="0"/>
              <a:t>A. Density Basics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>
            <a:normAutofit fontScale="92500" lnSpcReduction="20000"/>
          </a:bodyPr>
          <a:lstStyle/>
          <a:p>
            <a:r>
              <a:rPr lang="en-US" dirty="0"/>
              <a:t>How heavy something is for its size.</a:t>
            </a:r>
          </a:p>
          <a:p>
            <a:r>
              <a:rPr lang="en-US" dirty="0"/>
              <a:t>The ratio of mass to volume for a substance.</a:t>
            </a:r>
          </a:p>
          <a:p>
            <a:r>
              <a:rPr lang="en-US" dirty="0"/>
              <a:t>D = M / V</a:t>
            </a:r>
          </a:p>
          <a:p>
            <a:r>
              <a:rPr lang="en-US" dirty="0"/>
              <a:t>units of g/cm</a:t>
            </a:r>
            <a:r>
              <a:rPr lang="en-US" baseline="30000" dirty="0"/>
              <a:t>3</a:t>
            </a:r>
            <a:r>
              <a:rPr lang="en-US" dirty="0"/>
              <a:t> or </a:t>
            </a:r>
            <a:r>
              <a:rPr lang="en-US" dirty="0" err="1"/>
              <a:t>g/mL</a:t>
            </a:r>
            <a:r>
              <a:rPr lang="en-US" dirty="0"/>
              <a:t> </a:t>
            </a:r>
          </a:p>
          <a:p>
            <a:r>
              <a:rPr lang="en-US" dirty="0"/>
              <a:t>Independent of how much of it you have</a:t>
            </a:r>
          </a:p>
          <a:p>
            <a:r>
              <a:rPr lang="en-US" dirty="0"/>
              <a:t>gold - high density 		air - low density.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See </a:t>
            </a:r>
          </a:p>
          <a:p>
            <a:pPr lvl="1"/>
            <a:r>
              <a:rPr lang="en-US" dirty="0"/>
              <a:t>Z: Ex 1.14 on p 26-27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Density Uses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Useful for identifying a compound</a:t>
            </a:r>
          </a:p>
          <a:p>
            <a:r>
              <a:rPr lang="en-US" dirty="0"/>
              <a:t>Useful for predicting weight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Floating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/>
          <a:lstStyle/>
          <a:p>
            <a:r>
              <a:rPr lang="en-US"/>
              <a:t>Lower density floats on higher density.</a:t>
            </a:r>
          </a:p>
          <a:p>
            <a:r>
              <a:rPr lang="en-US"/>
              <a:t>Ice is less dense than water.</a:t>
            </a:r>
          </a:p>
          <a:p>
            <a:r>
              <a:rPr lang="en-US"/>
              <a:t>Most wood is less dense than water.</a:t>
            </a:r>
          </a:p>
          <a:p>
            <a:r>
              <a:rPr lang="en-US"/>
              <a:t>Helium is less dense than air.</a:t>
            </a:r>
          </a:p>
          <a:p>
            <a:r>
              <a:rPr lang="en-US"/>
              <a:t>A ship is less dense than water.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Density of water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/>
          <a:lstStyle/>
          <a:p>
            <a:r>
              <a:rPr lang="en-US" dirty="0"/>
              <a:t>1 </a:t>
            </a:r>
            <a:r>
              <a:rPr lang="en-US" dirty="0" err="1"/>
              <a:t>g</a:t>
            </a:r>
            <a:r>
              <a:rPr lang="en-US" dirty="0"/>
              <a:t> of water is 1 </a:t>
            </a:r>
            <a:r>
              <a:rPr lang="en-US" dirty="0" err="1"/>
              <a:t>mL</a:t>
            </a:r>
            <a:r>
              <a:rPr lang="en-US" dirty="0"/>
              <a:t> of water.</a:t>
            </a:r>
          </a:p>
          <a:p>
            <a:r>
              <a:rPr lang="en-US" dirty="0"/>
              <a:t>density of water is 1 </a:t>
            </a:r>
            <a:r>
              <a:rPr lang="en-US" dirty="0" err="1"/>
              <a:t>g/mL</a:t>
            </a:r>
            <a:r>
              <a:rPr lang="en-US" dirty="0"/>
              <a:t> at 4ºC</a:t>
            </a:r>
          </a:p>
          <a:p>
            <a:r>
              <a:rPr lang="en-US" dirty="0"/>
              <a:t>otherwise it is less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Calculating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/>
          <a:lstStyle/>
          <a:p>
            <a:pPr>
              <a:buNone/>
            </a:pPr>
            <a:r>
              <a:rPr lang="en-US" dirty="0"/>
              <a:t>Units will be </a:t>
            </a:r>
            <a:r>
              <a:rPr lang="en-US" dirty="0" err="1"/>
              <a:t>g/mL</a:t>
            </a:r>
            <a:r>
              <a:rPr lang="en-US" dirty="0"/>
              <a:t> or g/cm</a:t>
            </a:r>
            <a:r>
              <a:rPr lang="en-US" sz="4500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A piece of wood has a mass of 11.2 </a:t>
            </a:r>
            <a:r>
              <a:rPr lang="en-US" dirty="0" err="1"/>
              <a:t>g</a:t>
            </a:r>
            <a:r>
              <a:rPr lang="en-US" dirty="0"/>
              <a:t> and a volume of 23 </a:t>
            </a:r>
            <a:r>
              <a:rPr lang="en-US" dirty="0" err="1"/>
              <a:t>mL</a:t>
            </a:r>
            <a:r>
              <a:rPr lang="en-US" dirty="0"/>
              <a:t> what is the density?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81245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https://www.youtube.com/watch?v=k2MhMsLn9B0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Scientific Method Monty Python.mp4">
            <a:hlinkClick r:id="" action="ppaction://media"/>
          </p:cNvPr>
          <p:cNvPicPr>
            <a:picLocks noGrp="1"/>
          </p:cNvPicPr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2243" y="2357003"/>
            <a:ext cx="7599008" cy="42744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piece of wood has a density of 0.93 </a:t>
            </a:r>
            <a:r>
              <a:rPr lang="en-US" dirty="0" err="1"/>
              <a:t>g/mL</a:t>
            </a:r>
            <a:r>
              <a:rPr lang="en-US" dirty="0"/>
              <a:t> and a volume of 23 </a:t>
            </a:r>
            <a:r>
              <a:rPr lang="en-US" dirty="0" err="1"/>
              <a:t>mL</a:t>
            </a:r>
            <a:r>
              <a:rPr lang="en-US" dirty="0"/>
              <a:t> what is the mass?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10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An empty container weighs 121.3 </a:t>
            </a:r>
            <a:r>
              <a:rPr lang="en-US" dirty="0" err="1"/>
              <a:t>g</a:t>
            </a:r>
            <a:r>
              <a:rPr lang="en-US" dirty="0"/>
              <a:t>. Filled with carbon tetrachloride (density 1.53 g/cm</a:t>
            </a:r>
            <a:r>
              <a:rPr lang="en-US" sz="4500" baseline="30000" dirty="0"/>
              <a:t>3</a:t>
            </a:r>
            <a:r>
              <a:rPr lang="en-US" dirty="0"/>
              <a:t> ) the container weighs 283.2 </a:t>
            </a:r>
            <a:r>
              <a:rPr lang="en-US" dirty="0" err="1"/>
              <a:t>g</a:t>
            </a:r>
            <a:r>
              <a:rPr lang="en-US" dirty="0"/>
              <a:t>. What is the volume of the container?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Density Problem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 55.0 gal drum weighs 75.0 lbs. when empty. What will the total mass be when filled with ethanol? 			density 0.789 g/cm</a:t>
            </a:r>
            <a:r>
              <a:rPr lang="en-US" sz="4500" baseline="30000" dirty="0"/>
              <a:t>3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					 1 gal = 3.78 L						 1 lb = 454 </a:t>
            </a:r>
            <a:r>
              <a:rPr lang="en-US" dirty="0" err="1"/>
              <a:t>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B. Temperature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 measure of the average kinetic energy</a:t>
            </a:r>
          </a:p>
          <a:p>
            <a:r>
              <a:rPr lang="en-US" dirty="0"/>
              <a:t>Different temperature scales, all are talking about the same height of mercury.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Celsius and Kelvin scales are used.  K is SI unit.  </a:t>
            </a:r>
          </a:p>
          <a:p>
            <a:r>
              <a:rPr lang="en-US" dirty="0"/>
              <a:t> K=</a:t>
            </a:r>
            <a:r>
              <a:rPr lang="en-US" baseline="30000" dirty="0"/>
              <a:t>o</a:t>
            </a:r>
            <a:r>
              <a:rPr lang="en-US" dirty="0"/>
              <a:t>C+273.15​</a:t>
            </a:r>
            <a:br>
              <a:rPr lang="en-US" dirty="0"/>
            </a:b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=(</a:t>
            </a:r>
            <a:r>
              <a:rPr lang="en-US" baseline="30000" dirty="0"/>
              <a:t>o</a:t>
            </a:r>
            <a:r>
              <a:rPr lang="en-US" dirty="0"/>
              <a:t>F-32)/1.8​</a:t>
            </a:r>
            <a:br>
              <a:rPr lang="en-US" dirty="0"/>
            </a:br>
            <a:r>
              <a:rPr lang="en-US" baseline="30000" dirty="0" err="1"/>
              <a:t>o</a:t>
            </a:r>
            <a:r>
              <a:rPr lang="en-US" dirty="0" err="1"/>
              <a:t>F</a:t>
            </a:r>
            <a:r>
              <a:rPr lang="en-US" dirty="0"/>
              <a:t>=1.8(</a:t>
            </a:r>
            <a:r>
              <a:rPr lang="en-US" baseline="30000" dirty="0"/>
              <a:t>o</a:t>
            </a:r>
            <a:r>
              <a:rPr lang="en-US" dirty="0"/>
              <a:t>C) + 32​</a:t>
            </a:r>
          </a:p>
          <a:p>
            <a:endParaRPr lang="en-US" dirty="0"/>
          </a:p>
          <a:p>
            <a:r>
              <a:rPr lang="en-US" dirty="0"/>
              <a:t> See Example </a:t>
            </a:r>
          </a:p>
          <a:p>
            <a:pPr lvl="1"/>
            <a:r>
              <a:rPr lang="en-US" dirty="0"/>
              <a:t>Z: 1.11 and 1.12 on pages 24-25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Measuring Temperature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010400" cy="4419600"/>
          </a:xfrm>
          <a:noFill/>
        </p:spPr>
        <p:txBody>
          <a:bodyPr lIns="102590" tIns="51296" rIns="102590" bIns="51296"/>
          <a:lstStyle/>
          <a:p>
            <a:r>
              <a:rPr lang="en-US"/>
              <a:t>Celsius scale.</a:t>
            </a:r>
          </a:p>
          <a:p>
            <a:r>
              <a:rPr lang="en-US"/>
              <a:t>water freezes at 0ºC</a:t>
            </a:r>
          </a:p>
          <a:p>
            <a:r>
              <a:rPr lang="en-US"/>
              <a:t>water boils at 100ºC</a:t>
            </a:r>
          </a:p>
          <a:p>
            <a:r>
              <a:rPr lang="en-US"/>
              <a:t>body temperature 37ºC</a:t>
            </a:r>
          </a:p>
          <a:p>
            <a:r>
              <a:rPr lang="en-US"/>
              <a:t>room temperature 20 - 25ºC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850900" y="1079501"/>
            <a:ext cx="127000" cy="51562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850900" y="1079501"/>
            <a:ext cx="127000" cy="2489200"/>
          </a:xfrm>
          <a:prstGeom prst="roundRect">
            <a:avLst>
              <a:gd name="adj" fmla="val 49995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69928" y="427038"/>
            <a:ext cx="919067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>
                <a:latin typeface="Book Antiqua" pitchFamily="-1" charset="0"/>
              </a:rPr>
              <a:t>0ºC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308100" y="406402"/>
            <a:ext cx="127000" cy="51562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1308100" y="406402"/>
            <a:ext cx="127000" cy="2489200"/>
          </a:xfrm>
          <a:prstGeom prst="roundRect">
            <a:avLst>
              <a:gd name="adj" fmla="val 499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514600" y="406402"/>
            <a:ext cx="127000" cy="51562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514600" y="358776"/>
            <a:ext cx="127000" cy="2489200"/>
          </a:xfrm>
          <a:prstGeom prst="roundRect">
            <a:avLst>
              <a:gd name="adj" fmla="val 499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050926" y="5519739"/>
            <a:ext cx="889988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0ºC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2105028" y="5516563"/>
            <a:ext cx="1068071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32ºF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641727" y="1709739"/>
            <a:ext cx="2759075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0ºC = 32ºF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1752600" y="6096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 flipH="1">
            <a:off x="1752600" y="54102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784727" y="5456238"/>
            <a:ext cx="635261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ºC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974728" y="2713038"/>
            <a:ext cx="558617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ºF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76200" y="1447800"/>
            <a:ext cx="8610600" cy="3505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1682751" y="4197351"/>
            <a:ext cx="139700" cy="1397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096000" y="25146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2819400" y="38100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400800" y="2895601"/>
            <a:ext cx="381000" cy="410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572000" y="3886201"/>
            <a:ext cx="381000" cy="410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2172" name="AutoShape 13"/>
          <p:cNvSpPr>
            <a:spLocks noChangeArrowheads="1"/>
          </p:cNvSpPr>
          <p:nvPr/>
        </p:nvSpPr>
        <p:spPr bwMode="auto">
          <a:xfrm rot="18379048" flipH="1">
            <a:off x="1485900" y="3314700"/>
            <a:ext cx="1600200" cy="457200"/>
          </a:xfrm>
          <a:prstGeom prst="rightArrow">
            <a:avLst>
              <a:gd name="adj1" fmla="val 34528"/>
              <a:gd name="adj2" fmla="val 934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3" name="Rectangle 14"/>
          <p:cNvSpPr>
            <a:spLocks noChangeArrowheads="1"/>
          </p:cNvSpPr>
          <p:nvPr/>
        </p:nvSpPr>
        <p:spPr bwMode="auto">
          <a:xfrm>
            <a:off x="2590800" y="2316163"/>
            <a:ext cx="3505200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0ºC is not 0ºF</a:t>
            </a:r>
            <a:r>
              <a:rPr lang="en-US" sz="36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1752600" y="6096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 flipH="1">
            <a:off x="1752600" y="54102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784727" y="5456238"/>
            <a:ext cx="635261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ºC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974727" y="2713038"/>
            <a:ext cx="558617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ºF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V="1">
            <a:off x="76200" y="1447800"/>
            <a:ext cx="8610600" cy="3505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682751" y="4197351"/>
            <a:ext cx="139700" cy="1397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879727" y="731839"/>
            <a:ext cx="3015119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(0,32)= (C</a:t>
            </a:r>
            <a:r>
              <a:rPr lang="en-US" sz="4500" baseline="-25000" dirty="0"/>
              <a:t>1</a:t>
            </a:r>
            <a:r>
              <a:rPr lang="en-US" sz="3600" dirty="0"/>
              <a:t>,F</a:t>
            </a:r>
            <a:r>
              <a:rPr lang="en-US" sz="4500" baseline="-25000" dirty="0"/>
              <a:t>1</a:t>
            </a:r>
            <a:r>
              <a:rPr lang="en-US" sz="3600" dirty="0"/>
              <a:t>)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 flipH="1">
            <a:off x="1752600" y="2286000"/>
            <a:ext cx="5105400" cy="0"/>
          </a:xfrm>
          <a:prstGeom prst="line">
            <a:avLst/>
          </a:prstGeom>
          <a:noFill/>
          <a:ln w="28575">
            <a:solidFill>
              <a:srgbClr val="A2C1FE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1752600" y="6858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H="1">
            <a:off x="1752600" y="54864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784727" y="5532438"/>
            <a:ext cx="635261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ºC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974727" y="2789238"/>
            <a:ext cx="558617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ºF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V="1">
            <a:off x="76200" y="1524000"/>
            <a:ext cx="8610600" cy="3505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1682751" y="4273551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879727" y="808039"/>
            <a:ext cx="3142483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(0,32) = (C</a:t>
            </a:r>
            <a:r>
              <a:rPr lang="en-US" sz="4500" baseline="-25000" dirty="0"/>
              <a:t>1</a:t>
            </a:r>
            <a:r>
              <a:rPr lang="en-US" sz="3600" dirty="0"/>
              <a:t>,F</a:t>
            </a:r>
            <a:r>
              <a:rPr lang="en-US" sz="4500" baseline="-25000" dirty="0"/>
              <a:t>1</a:t>
            </a:r>
            <a:r>
              <a:rPr lang="en-US" sz="3600" dirty="0"/>
              <a:t>)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6889751" y="2209800"/>
            <a:ext cx="0" cy="3276600"/>
          </a:xfrm>
          <a:prstGeom prst="line">
            <a:avLst/>
          </a:prstGeom>
          <a:noFill/>
          <a:ln w="28575">
            <a:solidFill>
              <a:srgbClr val="A2C1FE"/>
            </a:solidFill>
            <a:round/>
            <a:headEnd type="none" w="sm" len="sm"/>
            <a:tailEnd type="none" w="sm" len="sm"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9" name="Oval 11"/>
          <p:cNvSpPr>
            <a:spLocks noChangeArrowheads="1"/>
          </p:cNvSpPr>
          <p:nvPr/>
        </p:nvSpPr>
        <p:spPr bwMode="auto">
          <a:xfrm>
            <a:off x="6819901" y="2187577"/>
            <a:ext cx="139700" cy="139700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270126" y="1417638"/>
            <a:ext cx="3906664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AFD00"/>
                </a:solidFill>
              </a:rPr>
              <a:t>(100,212) = (C</a:t>
            </a:r>
            <a:r>
              <a:rPr lang="en-US" sz="4500" baseline="-25000" dirty="0">
                <a:solidFill>
                  <a:srgbClr val="FAFD00"/>
                </a:solidFill>
              </a:rPr>
              <a:t>2</a:t>
            </a:r>
            <a:r>
              <a:rPr lang="en-US" sz="3600" dirty="0">
                <a:solidFill>
                  <a:srgbClr val="FAFD00"/>
                </a:solidFill>
              </a:rPr>
              <a:t>,F</a:t>
            </a:r>
            <a:r>
              <a:rPr lang="en-US" sz="4500" baseline="-25000" dirty="0">
                <a:solidFill>
                  <a:srgbClr val="FAFD00"/>
                </a:solidFill>
              </a:rPr>
              <a:t>2</a:t>
            </a:r>
            <a:r>
              <a:rPr lang="en-US" sz="3600" dirty="0">
                <a:solidFill>
                  <a:srgbClr val="FAFD00"/>
                </a:solidFill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B24B-4308-454F-977B-E449667B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Scientific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464F1-C2B1-4206-8F52-E89EAC615A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Theory (model)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D78DA-43B1-41D5-940D-112BE30813E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Natural Law</a:t>
            </a:r>
          </a:p>
        </p:txBody>
      </p:sp>
    </p:spTree>
    <p:extLst>
      <p:ext uri="{BB962C8B-B14F-4D97-AF65-F5344CB8AC3E}">
        <p14:creationId xmlns:p14="http://schemas.microsoft.com/office/powerpoint/2010/main" val="38699581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Measuring Temperature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19600"/>
          </a:xfrm>
          <a:noFill/>
        </p:spPr>
        <p:txBody>
          <a:bodyPr lIns="102590" tIns="51296" rIns="102590" bIns="51296"/>
          <a:lstStyle/>
          <a:p>
            <a:r>
              <a:rPr lang="en-US"/>
              <a:t>Kelvin starts at absolute zero (-273 º C)</a:t>
            </a:r>
          </a:p>
          <a:p>
            <a:r>
              <a:rPr lang="en-US"/>
              <a:t>degrees are the same size</a:t>
            </a:r>
          </a:p>
          <a:p>
            <a:r>
              <a:rPr lang="en-US"/>
              <a:t>C  = K -273</a:t>
            </a:r>
          </a:p>
          <a:p>
            <a:r>
              <a:rPr lang="en-US"/>
              <a:t>K = C + 273</a:t>
            </a:r>
          </a:p>
          <a:p>
            <a:r>
              <a:rPr lang="en-US"/>
              <a:t>Kelvin is always bigger.</a:t>
            </a:r>
          </a:p>
          <a:p>
            <a:r>
              <a:rPr lang="en-US"/>
              <a:t>Kelvin can never be negative. 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850900" y="1079501"/>
            <a:ext cx="127000" cy="51562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850900" y="1079501"/>
            <a:ext cx="127000" cy="2489200"/>
          </a:xfrm>
          <a:prstGeom prst="roundRect">
            <a:avLst>
              <a:gd name="adj" fmla="val 49995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17525" y="427038"/>
            <a:ext cx="1350300" cy="6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590" tIns="51296" rIns="102590" bIns="51296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>
                <a:latin typeface="Book Antiqua" pitchFamily="-1" charset="0"/>
              </a:rPr>
              <a:t>273 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Temperature is different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/>
          <a:lstStyle/>
          <a:p>
            <a:r>
              <a:rPr lang="en-US" dirty="0"/>
              <a:t>from heat.</a:t>
            </a:r>
          </a:p>
          <a:p>
            <a:r>
              <a:rPr lang="en-US" dirty="0"/>
              <a:t>Temperature is which way heat will flow. (from hot to cold)</a:t>
            </a:r>
          </a:p>
          <a:p>
            <a:r>
              <a:rPr lang="en-US" dirty="0"/>
              <a:t>Heat is energy, ability to do work.</a:t>
            </a:r>
          </a:p>
          <a:p>
            <a:r>
              <a:rPr lang="en-US" dirty="0"/>
              <a:t>A drop of boiling water hurts,</a:t>
            </a:r>
          </a:p>
          <a:p>
            <a:r>
              <a:rPr lang="en-US" dirty="0"/>
              <a:t>kilogram of boiling water kills.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02590" tIns="51296" rIns="102590" bIns="51296" anchor="t" anchorCtr="1"/>
          <a:lstStyle/>
          <a:p>
            <a:r>
              <a:rPr lang="en-US"/>
              <a:t>Units of heat are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2590" tIns="51296" rIns="102590" bIns="51296"/>
          <a:lstStyle/>
          <a:p>
            <a:r>
              <a:rPr lang="en-US"/>
              <a:t>calories or Joules</a:t>
            </a:r>
          </a:p>
          <a:p>
            <a:r>
              <a:rPr lang="en-US"/>
              <a:t>1 calorie is the amount of heat needed to raise the temperature of 1 gram of water by 1ºC.</a:t>
            </a:r>
          </a:p>
          <a:p>
            <a:r>
              <a:rPr lang="en-US"/>
              <a:t>A food Calorie is really a kilocalorie.</a:t>
            </a:r>
          </a:p>
          <a:p>
            <a:r>
              <a:rPr lang="en-US"/>
              <a:t>How much energy  is absorbed to heat 15 grams of  water  by 25ºC.</a:t>
            </a:r>
          </a:p>
          <a:p>
            <a:r>
              <a:rPr lang="en-US"/>
              <a:t>1 calorie  = 4.18 J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Volume of a cube = (length)</a:t>
            </a:r>
            <a:r>
              <a:rPr lang="en-US" baseline="30000" dirty="0"/>
              <a:t>3</a:t>
            </a:r>
            <a:r>
              <a:rPr lang="en-US" dirty="0"/>
              <a:t>​</a:t>
            </a:r>
          </a:p>
          <a:p>
            <a:r>
              <a:rPr lang="en-US" dirty="0"/>
              <a:t>SI unit of volume is 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 1L=1dm</a:t>
            </a:r>
            <a:r>
              <a:rPr lang="en-US" baseline="30000" dirty="0"/>
              <a:t>3</a:t>
            </a:r>
            <a:r>
              <a:rPr lang="en-US" dirty="0"/>
              <a:t>; 1mL=1cm</a:t>
            </a:r>
            <a:r>
              <a:rPr lang="en-US" baseline="30000" dirty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 Involving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Any derived unit can be used as a conversion factor between the units that are present.  ​</a:t>
            </a:r>
          </a:p>
          <a:p>
            <a:r>
              <a:rPr lang="en-US" dirty="0"/>
              <a:t> When converting volume using derived units (cm</a:t>
            </a:r>
            <a:r>
              <a:rPr lang="en-US" baseline="30000" dirty="0"/>
              <a:t>3</a:t>
            </a:r>
            <a:r>
              <a:rPr lang="en-US" dirty="0"/>
              <a:t> to in</a:t>
            </a:r>
            <a:r>
              <a:rPr lang="en-US" baseline="30000" dirty="0"/>
              <a:t>3</a:t>
            </a:r>
            <a:r>
              <a:rPr lang="en-US" dirty="0"/>
              <a:t>) numbers need to be multiplied out also, cubed in this case.  ​</a:t>
            </a:r>
          </a:p>
          <a:p>
            <a:r>
              <a:rPr lang="en-US" dirty="0"/>
              <a:t> Make sure appropriate sig figs are used. 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Organization of Matter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5346</TotalTime>
  <Words>1383</Words>
  <Application>Microsoft Office PowerPoint</Application>
  <PresentationFormat>Letter Paper (8.5x11 in)</PresentationFormat>
  <Paragraphs>370</Paragraphs>
  <Slides>84</Slides>
  <Notes>23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</vt:lpstr>
      <vt:lpstr>Book Antiqua</vt:lpstr>
      <vt:lpstr>Calibri</vt:lpstr>
      <vt:lpstr>Monotype Sorts</vt:lpstr>
      <vt:lpstr>Times New Roman</vt:lpstr>
      <vt:lpstr>Tw Cen MT</vt:lpstr>
      <vt:lpstr>Wingdings</vt:lpstr>
      <vt:lpstr>Wingdings 2</vt:lpstr>
      <vt:lpstr>Median</vt:lpstr>
      <vt:lpstr>Fundamentals of Chemistry </vt:lpstr>
      <vt:lpstr>Day 1: Basic Chemistry Concepts</vt:lpstr>
      <vt:lpstr>I. The Study of Chemistry</vt:lpstr>
      <vt:lpstr>I. The Study of Chemistry</vt:lpstr>
      <vt:lpstr>A. THE SCIENTIFIC METHOD</vt:lpstr>
      <vt:lpstr>Scientific Method</vt:lpstr>
      <vt:lpstr>Scientific Method</vt:lpstr>
      <vt:lpstr>B. Scientific Models</vt:lpstr>
      <vt:lpstr>II. Organization of Matter</vt:lpstr>
      <vt:lpstr>A. Matter</vt:lpstr>
      <vt:lpstr>B. States of Matter</vt:lpstr>
      <vt:lpstr>States of Matter</vt:lpstr>
      <vt:lpstr>C. Classification of Matter</vt:lpstr>
      <vt:lpstr>1. Pure Substances</vt:lpstr>
      <vt:lpstr>2. Mixtures: Physical Blend of Pure substances</vt:lpstr>
      <vt:lpstr>Solutions</vt:lpstr>
      <vt:lpstr>3. Flow Chart</vt:lpstr>
      <vt:lpstr>3. Compound or Mixture</vt:lpstr>
      <vt:lpstr>4. Question: What is it?</vt:lpstr>
      <vt:lpstr>D. Separating mixtures</vt:lpstr>
      <vt:lpstr>1. Filtration</vt:lpstr>
      <vt:lpstr>2. Distillation</vt:lpstr>
      <vt:lpstr>3. Chromatography</vt:lpstr>
      <vt:lpstr>4. Electrolysis </vt:lpstr>
      <vt:lpstr>III. Properties of Matter</vt:lpstr>
      <vt:lpstr>A. Properties</vt:lpstr>
      <vt:lpstr>Properties</vt:lpstr>
      <vt:lpstr>B. Law of Constant Composition (Definite Proportions)</vt:lpstr>
      <vt:lpstr>C. Law of Conservation of Mass</vt:lpstr>
      <vt:lpstr>IV. Changes in Matter</vt:lpstr>
      <vt:lpstr>A. Types of Changes</vt:lpstr>
      <vt:lpstr>B. Chemical Reactions</vt:lpstr>
      <vt:lpstr>PowerPoint Presentation</vt:lpstr>
      <vt:lpstr>PowerPoint Presentation</vt:lpstr>
      <vt:lpstr>PowerPoint Presentation</vt:lpstr>
      <vt:lpstr>PowerPoint Presentation</vt:lpstr>
      <vt:lpstr>Day 2 : Basic Chemistry Calculations</vt:lpstr>
      <vt:lpstr>V. Units of Measurement</vt:lpstr>
      <vt:lpstr>A. Nature of Measurement</vt:lpstr>
      <vt:lpstr>The Fundamental SI Units</vt:lpstr>
      <vt:lpstr>Metric Prefixes</vt:lpstr>
      <vt:lpstr>Metric Conversion Examples</vt:lpstr>
      <vt:lpstr>VI. Uncertainty of Measurement</vt:lpstr>
      <vt:lpstr>A. Precision and Accuracy</vt:lpstr>
      <vt:lpstr>B. Types of Error</vt:lpstr>
      <vt:lpstr>C. Significant Figures</vt:lpstr>
      <vt:lpstr>Sig Fig Rules</vt:lpstr>
      <vt:lpstr>Significant Figures Practice</vt:lpstr>
      <vt:lpstr>Rules of Significant Figures in Mathematical Operations</vt:lpstr>
      <vt:lpstr>Sig Fig Practice</vt:lpstr>
      <vt:lpstr>Rules of Significant Figures in Mathematical Operations</vt:lpstr>
      <vt:lpstr>Sig Fig Practice</vt:lpstr>
      <vt:lpstr>VII. Dimensional Analysis</vt:lpstr>
      <vt:lpstr>A. Dimensional Analysis</vt:lpstr>
      <vt:lpstr>Examples</vt:lpstr>
      <vt:lpstr>PowerPoint Presentation</vt:lpstr>
      <vt:lpstr>Units to a Power</vt:lpstr>
      <vt:lpstr>Units to a Power</vt:lpstr>
      <vt:lpstr>Using Two or More Conversion Factors​</vt:lpstr>
      <vt:lpstr>Multiple units</vt:lpstr>
      <vt:lpstr>More Examples if Needed</vt:lpstr>
      <vt:lpstr>Multiple units</vt:lpstr>
      <vt:lpstr>Day 3: Derived Units</vt:lpstr>
      <vt:lpstr>VIII. Density, Temperature and Volume</vt:lpstr>
      <vt:lpstr>A. Density Basics</vt:lpstr>
      <vt:lpstr>Density Uses</vt:lpstr>
      <vt:lpstr>Floating</vt:lpstr>
      <vt:lpstr>Density of water</vt:lpstr>
      <vt:lpstr>Calculating</vt:lpstr>
      <vt:lpstr>PowerPoint Presentation</vt:lpstr>
      <vt:lpstr>PowerPoint Presentation</vt:lpstr>
      <vt:lpstr>Density Problem</vt:lpstr>
      <vt:lpstr>B. Temperature </vt:lpstr>
      <vt:lpstr>Temperature</vt:lpstr>
      <vt:lpstr>Measuring Temperature</vt:lpstr>
      <vt:lpstr>PowerPoint Presentation</vt:lpstr>
      <vt:lpstr>PowerPoint Presentation</vt:lpstr>
      <vt:lpstr>PowerPoint Presentation</vt:lpstr>
      <vt:lpstr>PowerPoint Presentation</vt:lpstr>
      <vt:lpstr>Measuring Temperature</vt:lpstr>
      <vt:lpstr>Temperature is different</vt:lpstr>
      <vt:lpstr>Units of heat are</vt:lpstr>
      <vt:lpstr>C. Volume</vt:lpstr>
      <vt:lpstr>Conversions Involving Volume</vt:lpstr>
    </vt:vector>
  </TitlesOfParts>
  <Company>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Chemistry</dc:title>
  <dc:creator>Lindsay Wolfson</dc:creator>
  <cp:lastModifiedBy>Lindsay Haberman</cp:lastModifiedBy>
  <cp:revision>86</cp:revision>
  <dcterms:created xsi:type="dcterms:W3CDTF">2016-08-18T12:57:23Z</dcterms:created>
  <dcterms:modified xsi:type="dcterms:W3CDTF">2017-06-28T15:40:24Z</dcterms:modified>
</cp:coreProperties>
</file>